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83" r:id="rId9"/>
    <p:sldId id="262" r:id="rId10"/>
    <p:sldId id="280" r:id="rId11"/>
    <p:sldId id="263" r:id="rId12"/>
    <p:sldId id="285" r:id="rId13"/>
    <p:sldId id="276" r:id="rId14"/>
    <p:sldId id="279" r:id="rId15"/>
    <p:sldId id="267" r:id="rId16"/>
    <p:sldId id="269" r:id="rId17"/>
    <p:sldId id="270" r:id="rId18"/>
    <p:sldId id="266" r:id="rId19"/>
    <p:sldId id="272" r:id="rId20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9" autoAdjust="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3F1B6-E2B6-42A9-B2FD-753FB2AA1A60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C7A1-6E2A-4732-85FA-F69EE6DF2D6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98539-8CCA-4422-BAE3-76F1EFAE755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46211-9C8A-45E8-A224-8951BA89988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674C-2443-4ED4-A129-B0620593F2F0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1722-3B53-4CC3-BEC4-29C0B3D572F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50CC3-2CEB-4347-A0C6-CFC9BC7A3FB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350E3-1B03-4B30-A9C0-B830BB3DC31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123A-EC0B-4FAF-A5E4-800F1D5DAB0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59EF1-7EFD-4824-A441-B155FFA635D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FE2A-F580-437D-BD2C-0DF857C5715C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44A11B1-07A8-4DD5-8887-832C5B37EE0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r-Cyrl-CS" sz="6000" b="1" smtClean="0">
                <a:latin typeface="Times New Roman" pitchFamily="18" charset="0"/>
              </a:rPr>
              <a:t>СРЕДЊОВЕКОВНА КУЛТУРА</a:t>
            </a:r>
            <a:endParaRPr lang="sr-Latn-CS" sz="6000" b="1" smtClean="0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928802"/>
            <a:ext cx="67151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СРЕДЊОВКОВНА УМЕТНОСТ 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-387350"/>
            <a:ext cx="8642350" cy="6985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sr-Cyrl-CS" b="1" dirty="0" smtClean="0">
              <a:latin typeface="Times New Roman" pitchFamily="18" charset="0"/>
            </a:endParaRPr>
          </a:p>
          <a:p>
            <a:pPr eaLnBrk="1" hangingPunct="1"/>
            <a:r>
              <a:rPr lang="sr-Cyrl-CS" b="1" dirty="0" smtClean="0">
                <a:latin typeface="Times New Roman" pitchFamily="18" charset="0"/>
              </a:rPr>
              <a:t>У грађевинарству најзначајније грађевине су црквени храмови, манастири и дворови. </a:t>
            </a:r>
          </a:p>
          <a:p>
            <a:pPr eaLnBrk="1" hangingPunct="1"/>
            <a:r>
              <a:rPr lang="sr-Cyrl-CS" b="1" dirty="0" smtClean="0">
                <a:latin typeface="Times New Roman" pitchFamily="18" charset="0"/>
              </a:rPr>
              <a:t>Од 10. до 12. века доминирала је </a:t>
            </a:r>
            <a:r>
              <a:rPr lang="sr-Cyrl-CS" b="1" i="1" dirty="0" smtClean="0">
                <a:latin typeface="Times New Roman" pitchFamily="18" charset="0"/>
              </a:rPr>
              <a:t>романика</a:t>
            </a:r>
            <a:r>
              <a:rPr lang="sr-Cyrl-CS" b="1" dirty="0" smtClean="0">
                <a:latin typeface="Times New Roman" pitchFamily="18" charset="0"/>
              </a:rPr>
              <a:t>, а од 12. до 15. века </a:t>
            </a:r>
            <a:r>
              <a:rPr lang="sr-Cyrl-CS" b="1" i="1" dirty="0" smtClean="0">
                <a:latin typeface="Times New Roman" pitchFamily="18" charset="0"/>
              </a:rPr>
              <a:t>готика </a:t>
            </a:r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</a:rPr>
              <a:t>у градњи цркава </a:t>
            </a:r>
            <a:r>
              <a:rPr lang="sr-Cyrl-CS" sz="2800" b="1" dirty="0" smtClean="0">
                <a:solidFill>
                  <a:schemeClr val="bg1"/>
                </a:solidFill>
                <a:latin typeface="Times New Roman" pitchFamily="18" charset="0"/>
              </a:rPr>
              <a:t>у западноевропском културном подручју: </a:t>
            </a:r>
            <a:endParaRPr lang="sr-Latn-CS" sz="28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250825" y="2781300"/>
            <a:ext cx="6624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400" b="1" dirty="0">
                <a:solidFill>
                  <a:schemeClr val="bg1"/>
                </a:solidFill>
              </a:rPr>
              <a:t>У основи цркава издужени латински крст</a:t>
            </a:r>
            <a:r>
              <a:rPr lang="sr-Cyrl-CS" sz="2400" b="1" dirty="0"/>
              <a:t>:</a:t>
            </a:r>
            <a:endParaRPr lang="en-US" sz="2400" b="1" dirty="0"/>
          </a:p>
        </p:txBody>
      </p:sp>
      <p:pic>
        <p:nvPicPr>
          <p:cNvPr id="10244" name="Picture 5" descr="http://upload.wikimedia.org/wikipedia/commons/thumb/2/27/Plan.cathedrale.Amiens.png/300px-Plan.cathedrale.Amie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2636838"/>
            <a:ext cx="2339975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https://encrypted-tbn2.gstatic.com/images?q=tbn:ANd9GcQlJhVSolgU-RO78ongwz8vz9nX5bRbrUVUpo69kFWSt4vtRo4r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789363"/>
            <a:ext cx="16573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 descr="http://www.svetosavlje.org/biblioteka/Istorija/IstorijaCrkve/OsnovaBazili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141663"/>
            <a:ext cx="14446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4572000" y="2132856"/>
            <a:ext cx="0" cy="165618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640762" cy="6408738"/>
          </a:xfrm>
        </p:spPr>
        <p:txBody>
          <a:bodyPr/>
          <a:lstStyle/>
          <a:p>
            <a:pPr eaLnBrk="1" hangingPunct="1"/>
            <a:r>
              <a:rPr lang="sr-Cyrl-CS" b="1" i="1" dirty="0" smtClean="0">
                <a:solidFill>
                  <a:schemeClr val="bg1"/>
                </a:solidFill>
                <a:latin typeface="Times New Roman" pitchFamily="18" charset="0"/>
              </a:rPr>
              <a:t>Романику</a:t>
            </a:r>
            <a:r>
              <a:rPr lang="sr-Cyrl-CS" b="1" i="1" dirty="0" smtClean="0">
                <a:latin typeface="Times New Roman" pitchFamily="18" charset="0"/>
              </a:rPr>
              <a:t> </a:t>
            </a:r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</a:rPr>
              <a:t>карактеришу</a:t>
            </a:r>
            <a:r>
              <a:rPr lang="sr-Cyrl-CS" b="1" dirty="0" smtClean="0">
                <a:latin typeface="Times New Roman" pitchFamily="18" charset="0"/>
              </a:rPr>
              <a:t> </a:t>
            </a:r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</a:rPr>
              <a:t>мрачне просторије са мало украса </a:t>
            </a:r>
            <a:r>
              <a:rPr lang="sr-Latn-RS" b="1" dirty="0" smtClean="0">
                <a:solidFill>
                  <a:schemeClr val="bg1"/>
                </a:solidFill>
                <a:latin typeface="Times New Roman" pitchFamily="18" charset="0"/>
              </a:rPr>
              <a:t>,</a:t>
            </a:r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</a:rPr>
              <a:t> обли лукови изнад врата, прозора. </a:t>
            </a:r>
            <a:endParaRPr lang="sr-Latn-CS" dirty="0" smtClean="0">
              <a:solidFill>
                <a:schemeClr val="bg1"/>
              </a:solidFill>
            </a:endParaRPr>
          </a:p>
        </p:txBody>
      </p:sp>
      <p:pic>
        <p:nvPicPr>
          <p:cNvPr id="11267" name="Picture 5" descr="300px-Poitiers_notre_dam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3495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300px-Trier_Konstantinbasilika_BW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492375"/>
            <a:ext cx="52197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8640"/>
            <a:ext cx="8569325" cy="6408737"/>
          </a:xfrm>
        </p:spPr>
        <p:txBody>
          <a:bodyPr/>
          <a:lstStyle/>
          <a:p>
            <a:pPr eaLnBrk="1" hangingPunct="1"/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</a:rPr>
              <a:t>Готику карактеришу високе и светле просторије са мноштвом украсних детаља, (витражима) и заломљени лукови</a:t>
            </a:r>
            <a:r>
              <a:rPr lang="sr-Cyrl-CS" b="1" dirty="0" smtClean="0">
                <a:latin typeface="Times New Roman" pitchFamily="18" charset="0"/>
              </a:rPr>
              <a:t>.</a:t>
            </a:r>
          </a:p>
          <a:p>
            <a:pPr eaLnBrk="1" hangingPunct="1"/>
            <a:endParaRPr lang="sr-Latn-CS" dirty="0" smtClean="0"/>
          </a:p>
        </p:txBody>
      </p:sp>
      <p:pic>
        <p:nvPicPr>
          <p:cNvPr id="12291" name="Picture 5" descr="300px-Amiens-cath%C3%A9dr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349500"/>
            <a:ext cx="2532062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 descr="dsc0032b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852738"/>
            <a:ext cx="51784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65253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tr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396536" cy="62910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</a:rPr>
              <a:t>Витраж</a:t>
            </a:r>
            <a:r>
              <a:rPr lang="sr-Latn-RS" sz="2800" b="1" dirty="0" smtClean="0">
                <a:solidFill>
                  <a:schemeClr val="bg1"/>
                </a:solidFill>
              </a:rPr>
              <a:t>-</a:t>
            </a:r>
            <a:r>
              <a:rPr lang="sr-Cyrl-CS" sz="2800" b="1" dirty="0" smtClean="0">
                <a:solidFill>
                  <a:schemeClr val="bg1"/>
                </a:solidFill>
                <a:latin typeface="Times New Roman" pitchFamily="18" charset="0"/>
              </a:rPr>
              <a:t> ликовн</a:t>
            </a:r>
            <a:r>
              <a:rPr lang="sr-Latn-RS" sz="2800" b="1" dirty="0" smtClean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sr-Cyrl-CS" sz="2800" b="1" dirty="0" smtClean="0">
                <a:solidFill>
                  <a:schemeClr val="bg1"/>
                </a:solidFill>
                <a:latin typeface="Times New Roman" pitchFamily="18" charset="0"/>
              </a:rPr>
              <a:t> представ</a:t>
            </a:r>
            <a:r>
              <a:rPr lang="sr-Latn-RS" sz="2800" b="1" dirty="0" smtClean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sr-Cyrl-CS" sz="2800" b="1" dirty="0" smtClean="0">
                <a:solidFill>
                  <a:schemeClr val="bg1"/>
                </a:solidFill>
                <a:latin typeface="Times New Roman" pitchFamily="18" charset="0"/>
              </a:rPr>
              <a:t> на стаклу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827088" y="188913"/>
            <a:ext cx="7561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Византијски стил</a:t>
            </a:r>
            <a:r>
              <a:rPr lang="sr-Cyrl-CS" sz="3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23850" y="1052513"/>
            <a:ext cx="84248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800" b="1" dirty="0">
                <a:solidFill>
                  <a:schemeClr val="bg1"/>
                </a:solidFill>
              </a:rPr>
              <a:t>Равнокраки –грчки крст у основи цркве, 1 или 5 купола, фасада од опека или камена</a:t>
            </a:r>
            <a:r>
              <a:rPr lang="sr-Cyrl-CS" sz="2800" b="1" dirty="0"/>
              <a:t>:</a:t>
            </a:r>
            <a:endParaRPr lang="en-US" sz="2800" b="1" dirty="0"/>
          </a:p>
        </p:txBody>
      </p:sp>
      <p:pic>
        <p:nvPicPr>
          <p:cNvPr id="13316" name="Picture 2" descr="http://upload.wikimedia.org/wikipedia/commons/thumb/8/87/SaintPierre4.JPG/118px-SaintPierr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349500"/>
            <a:ext cx="24479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http://blog.b92.net/user_stuff/upload/75/907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349500"/>
            <a:ext cx="50101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nastavaipraksa.files.wordpress.com/2013/09/rf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08050"/>
            <a:ext cx="793432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684213" y="5732463"/>
            <a:ext cx="75596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CS" sz="3200" b="1" i="1"/>
              <a:t>Света Софија</a:t>
            </a:r>
            <a:endParaRPr lang="en-US" sz="32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www.znanje.org/i/i19/99iv03/99iv0301/image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064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/>
            <a:endParaRPr lang="sr-Cyrl-CS" b="1" smtClean="0">
              <a:latin typeface="Times New Roman" pitchFamily="18" charset="0"/>
            </a:endParaRPr>
          </a:p>
          <a:p>
            <a:pPr eaLnBrk="1" hangingPunct="1"/>
            <a:r>
              <a:rPr lang="sr-Cyrl-CS" b="1" smtClean="0">
                <a:latin typeface="Times New Roman" pitchFamily="18" charset="0"/>
              </a:rPr>
              <a:t>У ликовној уметности најзначајнија дела су фреске.</a:t>
            </a:r>
          </a:p>
          <a:p>
            <a:pPr eaLnBrk="1" hangingPunct="1"/>
            <a:endParaRPr lang="sr-Cyrl-CS" b="1" smtClean="0">
              <a:latin typeface="Times New Roman" pitchFamily="18" charset="0"/>
            </a:endParaRPr>
          </a:p>
          <a:p>
            <a:pPr eaLnBrk="1" hangingPunct="1"/>
            <a:r>
              <a:rPr lang="sr-Cyrl-CS" b="1" smtClean="0">
                <a:latin typeface="Times New Roman" pitchFamily="18" charset="0"/>
              </a:rPr>
              <a:t>У књижевности су доминирала дела са верским садржајем, витешки романи, а у градовима су биле популарне приче у којима су животиње били јунаци.</a:t>
            </a:r>
            <a:endParaRPr lang="sr-Latn-CS" b="1" smtClean="0">
              <a:latin typeface="Times New Roman" pitchFamily="18" charset="0"/>
            </a:endParaRPr>
          </a:p>
          <a:p>
            <a:pPr eaLnBrk="1" hangingPunct="1"/>
            <a:endParaRPr lang="sr-Latn-C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content-a-fra.xx.fbcdn.net/hphotos-xpf1/t31.0-8/10580735_631473883631972_124084177257433047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96975"/>
            <a:ext cx="872648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95288" y="0"/>
            <a:ext cx="85693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Купола Свете Софије са представама четири серафима, чувара божанског престола.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8893175" cy="6597650"/>
          </a:xfrm>
        </p:spPr>
        <p:txBody>
          <a:bodyPr/>
          <a:lstStyle/>
          <a:p>
            <a:pPr eaLnBrk="1" hangingPunct="1"/>
            <a:r>
              <a:rPr lang="sr-Cyrl-CS" dirty="0" smtClean="0"/>
              <a:t>Средњовековна култура је била веома скромна. На то су највише утицали црква и дивљштво варварских народа.</a:t>
            </a:r>
          </a:p>
          <a:p>
            <a:pPr eaLnBrk="1" hangingPunct="1"/>
            <a:r>
              <a:rPr lang="sr-Cyrl-CS" b="1" dirty="0" smtClean="0">
                <a:solidFill>
                  <a:schemeClr val="bg1"/>
                </a:solidFill>
              </a:rPr>
              <a:t>Вера је дала печат средњовековној култури </a:t>
            </a:r>
            <a:r>
              <a:rPr lang="sr-Cyrl-CS" dirty="0" smtClean="0"/>
              <a:t>јер је култура била у служби вере (цркве).</a:t>
            </a:r>
          </a:p>
          <a:p>
            <a:pPr eaLnBrk="1" hangingPunct="1"/>
            <a:r>
              <a:rPr lang="sr-Cyrl-CS" b="1" dirty="0" smtClean="0">
                <a:solidFill>
                  <a:schemeClr val="bg1"/>
                </a:solidFill>
              </a:rPr>
              <a:t>У Европи су постојала 3 културна подручја</a:t>
            </a:r>
            <a:r>
              <a:rPr lang="sr-Cyrl-CS" dirty="0" smtClean="0"/>
              <a:t>: </a:t>
            </a:r>
            <a:r>
              <a:rPr lang="sr-Cyrl-CS" dirty="0" smtClean="0">
                <a:solidFill>
                  <a:schemeClr val="bg1"/>
                </a:solidFill>
              </a:rPr>
              <a:t>западноевропско</a:t>
            </a:r>
            <a:r>
              <a:rPr lang="sr-Cyrl-CS" dirty="0" smtClean="0"/>
              <a:t> под утицајем католичке цркве, </a:t>
            </a:r>
            <a:r>
              <a:rPr lang="sr-Cyrl-CS" dirty="0" smtClean="0">
                <a:solidFill>
                  <a:schemeClr val="bg1"/>
                </a:solidFill>
              </a:rPr>
              <a:t>византијско</a:t>
            </a:r>
            <a:r>
              <a:rPr lang="sr-Cyrl-CS" dirty="0" smtClean="0"/>
              <a:t> под утицајем православне цркве и </a:t>
            </a:r>
            <a:r>
              <a:rPr lang="sr-Cyrl-CS" dirty="0" smtClean="0">
                <a:solidFill>
                  <a:schemeClr val="bg1"/>
                </a:solidFill>
              </a:rPr>
              <a:t>арабљанско</a:t>
            </a:r>
            <a:r>
              <a:rPr lang="sr-Cyrl-CS" dirty="0" smtClean="0"/>
              <a:t> под утицајем ислама.Границе културних подручја подударала  су се са верским због верског карактера културе.</a:t>
            </a:r>
          </a:p>
          <a:p>
            <a:pPr eaLnBrk="1" hangingPunct="1"/>
            <a:endParaRPr lang="sr-Cyrl-CS" dirty="0" smtClean="0"/>
          </a:p>
          <a:p>
            <a:pPr eaLnBrk="1" hangingPunct="1"/>
            <a:endParaRPr lang="sr-Cyrl-CS" dirty="0" smtClean="0"/>
          </a:p>
          <a:p>
            <a:pPr eaLnBrk="1" hangingPunct="1">
              <a:buFontTx/>
              <a:buNone/>
            </a:pPr>
            <a:r>
              <a:rPr lang="sr-Cyrl-C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250px-Europe_topography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692150"/>
            <a:ext cx="5472261" cy="439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Oval 12"/>
          <p:cNvSpPr>
            <a:spLocks noChangeArrowheads="1"/>
          </p:cNvSpPr>
          <p:nvPr/>
        </p:nvSpPr>
        <p:spPr bwMode="auto">
          <a:xfrm>
            <a:off x="2195513" y="1917700"/>
            <a:ext cx="2447925" cy="26638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13"/>
          <p:cNvSpPr>
            <a:spLocks noChangeArrowheads="1"/>
          </p:cNvSpPr>
          <p:nvPr/>
        </p:nvSpPr>
        <p:spPr bwMode="auto">
          <a:xfrm>
            <a:off x="0" y="1773238"/>
            <a:ext cx="2339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r-Cyrl-CS" sz="2000" b="1">
                <a:latin typeface="Times New Roman" pitchFamily="18" charset="0"/>
              </a:rPr>
              <a:t>Западноевропско </a:t>
            </a:r>
          </a:p>
          <a:p>
            <a:pPr algn="ctr"/>
            <a:r>
              <a:rPr lang="sr-Cyrl-CS" sz="2000" b="1">
                <a:latin typeface="Times New Roman" pitchFamily="18" charset="0"/>
              </a:rPr>
              <a:t>културно подручје</a:t>
            </a:r>
            <a:endParaRPr lang="sr-Latn-CS" sz="2000" b="1">
              <a:latin typeface="Times New Roman" pitchFamily="18" charset="0"/>
            </a:endParaRPr>
          </a:p>
        </p:txBody>
      </p:sp>
      <p:sp>
        <p:nvSpPr>
          <p:cNvPr id="4101" name="Line 14"/>
          <p:cNvSpPr>
            <a:spLocks noChangeShapeType="1"/>
          </p:cNvSpPr>
          <p:nvPr/>
        </p:nvSpPr>
        <p:spPr bwMode="auto">
          <a:xfrm>
            <a:off x="1619250" y="2492375"/>
            <a:ext cx="13684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2" name="Oval 15"/>
          <p:cNvSpPr>
            <a:spLocks noChangeArrowheads="1"/>
          </p:cNvSpPr>
          <p:nvPr/>
        </p:nvSpPr>
        <p:spPr bwMode="auto">
          <a:xfrm>
            <a:off x="4716463" y="981075"/>
            <a:ext cx="1943100" cy="3671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16"/>
          <p:cNvSpPr>
            <a:spLocks noChangeArrowheads="1"/>
          </p:cNvSpPr>
          <p:nvPr/>
        </p:nvSpPr>
        <p:spPr bwMode="auto">
          <a:xfrm>
            <a:off x="6808534" y="1125538"/>
            <a:ext cx="23373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r-Cyrl-CS" sz="2000" b="1" dirty="0" smtClean="0">
                <a:latin typeface="Times New Roman" pitchFamily="18" charset="0"/>
              </a:rPr>
              <a:t>Источноевропско</a:t>
            </a:r>
            <a:endParaRPr lang="sr-Latn-RS" sz="2000" b="1" dirty="0" smtClean="0">
              <a:latin typeface="Times New Roman" pitchFamily="18" charset="0"/>
            </a:endParaRPr>
          </a:p>
          <a:p>
            <a:pPr algn="ctr"/>
            <a:r>
              <a:rPr lang="sr-Cyrl-RS" sz="2000" b="1" dirty="0" smtClean="0">
                <a:latin typeface="Times New Roman" pitchFamily="18" charset="0"/>
              </a:rPr>
              <a:t>византијско</a:t>
            </a:r>
            <a:r>
              <a:rPr lang="sr-Cyrl-CS" sz="2000" b="1" dirty="0" smtClean="0">
                <a:latin typeface="Times New Roman" pitchFamily="18" charset="0"/>
              </a:rPr>
              <a:t> </a:t>
            </a:r>
            <a:endParaRPr lang="sr-Cyrl-CS" sz="2000" b="1" dirty="0">
              <a:latin typeface="Times New Roman" pitchFamily="18" charset="0"/>
            </a:endParaRPr>
          </a:p>
          <a:p>
            <a:pPr algn="ctr"/>
            <a:r>
              <a:rPr lang="sr-Cyrl-CS" sz="2000" b="1" dirty="0">
                <a:latin typeface="Times New Roman" pitchFamily="18" charset="0"/>
              </a:rPr>
              <a:t>културно подручје</a:t>
            </a:r>
            <a:endParaRPr lang="sr-Latn-CS" sz="2000" b="1" dirty="0">
              <a:latin typeface="Times New Roman" pitchFamily="18" charset="0"/>
            </a:endParaRPr>
          </a:p>
        </p:txBody>
      </p:sp>
      <p:sp>
        <p:nvSpPr>
          <p:cNvPr id="4104" name="Line 17"/>
          <p:cNvSpPr>
            <a:spLocks noChangeShapeType="1"/>
          </p:cNvSpPr>
          <p:nvPr/>
        </p:nvSpPr>
        <p:spPr bwMode="auto">
          <a:xfrm flipH="1">
            <a:off x="6516688" y="1844675"/>
            <a:ext cx="151288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</a:rPr>
              <a:t>У раном средњем веку школе су биле при манастирима, а у позном у градовима</a:t>
            </a:r>
            <a:r>
              <a:rPr lang="sr-Cyrl-CS" b="1" dirty="0" smtClean="0"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sr-Cyrl-CS" b="1" dirty="0" smtClean="0">
                <a:latin typeface="Times New Roman" pitchFamily="18" charset="0"/>
              </a:rPr>
              <a:t>У школама се </a:t>
            </a:r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</a:rPr>
              <a:t>учило читање, писање, рачун и црквено певање</a:t>
            </a:r>
            <a:r>
              <a:rPr lang="sr-Cyrl-CS" b="1" dirty="0" smtClean="0"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</a:rPr>
              <a:t>На средњовековним универзитетима у Западној Европи постојали су правни, медицински и теолошки (за свештенике) факултет</a:t>
            </a:r>
            <a:r>
              <a:rPr lang="sr-Cyrl-CS" dirty="0" smtClean="0">
                <a:solidFill>
                  <a:schemeClr val="bg1"/>
                </a:solidFill>
              </a:rPr>
              <a:t>-</a:t>
            </a:r>
            <a:r>
              <a:rPr lang="sr-Cyrl-C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.век.</a:t>
            </a:r>
          </a:p>
          <a:p>
            <a:pPr eaLnBrk="1" hangingPunct="1"/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У Византији поред ОШ и црквених школа постојала је  и </a:t>
            </a:r>
            <a:r>
              <a:rPr lang="sr-Cyrl-C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Висока школа у Цариграду </a:t>
            </a: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на којој се учила: граматика, реторика, 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математика, епика, </a:t>
            </a: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филозофија, право, музика....</a:t>
            </a:r>
          </a:p>
          <a:p>
            <a:pPr eaLnBrk="1" hangingPunct="1"/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88204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„</a:t>
            </a:r>
            <a:r>
              <a:rPr lang="ru-RU" sz="2400" dirty="0" smtClean="0">
                <a:solidFill>
                  <a:schemeClr val="bg1"/>
                </a:solidFill>
              </a:rPr>
              <a:t>Образовање</a:t>
            </a:r>
            <a:r>
              <a:rPr lang="ru-RU" sz="2400" dirty="0" smtClean="0"/>
              <a:t> је почињало у основној школи коју је похађао релативно широк круг житеља </a:t>
            </a:r>
            <a:r>
              <a:rPr lang="ru-RU" sz="2400" dirty="0" smtClean="0">
                <a:solidFill>
                  <a:schemeClr val="bg1"/>
                </a:solidFill>
              </a:rPr>
              <a:t>Византијског царства</a:t>
            </a:r>
            <a:r>
              <a:rPr lang="ru-RU" sz="2400" dirty="0" smtClean="0"/>
              <a:t>. Када је дете било у узрасту од шест до осам или девет година, родитељи су га, обично у месту рођења, давали у школу. Понекад је било и изузетака па је тако чувени филозоф Михаило Псел пошао у школу са пет година. Основно образовање су добијали како дечаци тако и девојчице. У школу су ишла не само деца угледних и богатих него и занатлија, па чак и сељака, односно свих оних који су били у стању да плате школовање. Основне школе су најчешће биле приватне, а понекад су их организовали по црквама и манастирима. И држава се старала о образовању поданика, па је, на пример, цар Алексије I Комнин организовао школу за децу војника, који су погинули у рату. Учитељи основне школе називали су се дидаскали, граматисти, педагози.”</a:t>
            </a:r>
          </a:p>
          <a:p>
            <a:r>
              <a:rPr lang="ru-RU" sz="2400" dirty="0" smtClean="0"/>
              <a:t>Извор: Радивој Радић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Датотека:Medieval-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1686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7" descr="Sr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7166"/>
            <a:ext cx="3816350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395288" y="3571876"/>
            <a:ext cx="3292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400" b="1" dirty="0">
                <a:latin typeface="Times New Roman" pitchFamily="18" charset="0"/>
              </a:rPr>
              <a:t>Разред у средњем веку</a:t>
            </a:r>
            <a:endParaRPr lang="sr-Latn-CS" sz="2400" b="1" dirty="0">
              <a:latin typeface="Times New Roman" pitchFamily="18" charset="0"/>
            </a:endParaRPr>
          </a:p>
        </p:txBody>
      </p:sp>
      <p:sp>
        <p:nvSpPr>
          <p:cNvPr id="6149" name="Rectangle 9"/>
          <p:cNvSpPr>
            <a:spLocks noChangeArrowheads="1"/>
          </p:cNvSpPr>
          <p:nvPr/>
        </p:nvSpPr>
        <p:spPr bwMode="auto">
          <a:xfrm>
            <a:off x="4427538" y="3500438"/>
            <a:ext cx="370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400" b="1" dirty="0">
                <a:latin typeface="Times New Roman" pitchFamily="18" charset="0"/>
              </a:rPr>
              <a:t>Средњовековни студенти</a:t>
            </a:r>
            <a:endParaRPr lang="sr-Latn-CS" sz="2400" b="1" dirty="0">
              <a:latin typeface="Times New Roman" pitchFamily="18" charset="0"/>
            </a:endParaRPr>
          </a:p>
        </p:txBody>
      </p: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0" y="4214819"/>
            <a:ext cx="9144000" cy="150810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dirty="0"/>
              <a:t>Школе и универзитети развијали су се под утицајем </a:t>
            </a:r>
            <a:r>
              <a:rPr lang="sr-Cyrl-CS" sz="2000" dirty="0"/>
              <a:t>цркве.</a:t>
            </a:r>
            <a:r>
              <a:rPr lang="sr-Cyrl-CS" sz="2800" dirty="0">
                <a:solidFill>
                  <a:schemeClr val="bg1"/>
                </a:solidFill>
              </a:rPr>
              <a:t>Црква је спречавала ширење нових открића </a:t>
            </a:r>
            <a:r>
              <a:rPr lang="sr-Cyrl-CS" dirty="0"/>
              <a:t>и прогонила људе који су прочавали природу и природне законе.Зато су </a:t>
            </a:r>
            <a:r>
              <a:rPr lang="sr-Cyrl-CS" dirty="0" smtClean="0"/>
              <a:t>проналасци  </a:t>
            </a:r>
            <a:r>
              <a:rPr lang="sr-Cyrl-CS" dirty="0"/>
              <a:t>чешће били резилтат рада добрих мајистора него истраживања учених људи.</a:t>
            </a:r>
            <a:endParaRPr lang="en-US" dirty="0"/>
          </a:p>
        </p:txBody>
      </p:sp>
      <p:sp>
        <p:nvSpPr>
          <p:cNvPr id="6151" name="TextBox 9"/>
          <p:cNvSpPr txBox="1">
            <a:spLocks noChangeArrowheads="1"/>
          </p:cNvSpPr>
          <p:nvPr/>
        </p:nvSpPr>
        <p:spPr bwMode="auto">
          <a:xfrm>
            <a:off x="250825" y="6092825"/>
            <a:ext cx="8642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Мајстори </a:t>
            </a:r>
            <a:r>
              <a:rPr lang="sr-Cyrl-CS" b="1" dirty="0">
                <a:solidFill>
                  <a:schemeClr val="bg1"/>
                </a:solidFill>
              </a:rPr>
              <a:t>су открили како се справљају боје и смесе са експлозивним дејством што је омогућило израду ватреног оружја у 15.веку.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120px-Seal_of_the_University_of_Bolog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81075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7" descr="95px-University_of_Cambridge_coat_of_ar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125538"/>
            <a:ext cx="15525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9" descr="100px-Grboksfor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981075"/>
            <a:ext cx="17399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395288" y="3500438"/>
            <a:ext cx="2374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r-Cyrl-CS" sz="2400" b="1">
                <a:latin typeface="Times New Roman" pitchFamily="18" charset="0"/>
              </a:rPr>
              <a:t>Грб Болоњског </a:t>
            </a:r>
          </a:p>
          <a:p>
            <a:pPr algn="ctr"/>
            <a:r>
              <a:rPr lang="sr-Cyrl-CS" sz="2400" b="1">
                <a:latin typeface="Times New Roman" pitchFamily="18" charset="0"/>
              </a:rPr>
              <a:t>универзитета</a:t>
            </a:r>
            <a:endParaRPr lang="sr-Latn-CS" sz="2400" b="1">
              <a:latin typeface="Times New Roman" pitchFamily="18" charset="0"/>
            </a:endParaRPr>
          </a:p>
        </p:txBody>
      </p:sp>
      <p:sp>
        <p:nvSpPr>
          <p:cNvPr id="7174" name="Rectangle 11"/>
          <p:cNvSpPr>
            <a:spLocks noChangeArrowheads="1"/>
          </p:cNvSpPr>
          <p:nvPr/>
        </p:nvSpPr>
        <p:spPr bwMode="auto">
          <a:xfrm>
            <a:off x="3276600" y="3644900"/>
            <a:ext cx="216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r-Cyrl-CS" sz="2400" b="1">
                <a:latin typeface="Times New Roman" pitchFamily="18" charset="0"/>
              </a:rPr>
              <a:t>Грб Кембриџа</a:t>
            </a:r>
            <a:endParaRPr lang="sr-Latn-CS" sz="2400" b="1">
              <a:latin typeface="Times New Roman" pitchFamily="18" charset="0"/>
            </a:endParaRPr>
          </a:p>
        </p:txBody>
      </p:sp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6341770" y="3644900"/>
            <a:ext cx="2148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r-Cyrl-CS" sz="2400" b="1" dirty="0" smtClean="0">
                <a:latin typeface="Times New Roman" pitchFamily="18" charset="0"/>
              </a:rPr>
              <a:t>Грб Оксфорда</a:t>
            </a:r>
            <a:endParaRPr lang="sr-Latn-CS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23850" y="0"/>
            <a:ext cx="82089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sr-Cyrl-C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14.веку </a:t>
            </a:r>
            <a:r>
              <a:rPr lang="sr-Cyrl-CS" sz="3200" b="1" dirty="0">
                <a:latin typeface="Times New Roman" pitchFamily="18" charset="0"/>
                <a:cs typeface="Times New Roman" pitchFamily="18" charset="0"/>
              </a:rPr>
              <a:t>израђен је </a:t>
            </a:r>
            <a:r>
              <a:rPr lang="sr-Cyrl-C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први часовник </a:t>
            </a:r>
            <a:r>
              <a:rPr lang="sr-Cyrl-CS" sz="3200" b="1" dirty="0">
                <a:latin typeface="Times New Roman" pitchFamily="18" charset="0"/>
                <a:cs typeface="Times New Roman" pitchFamily="18" charset="0"/>
              </a:rPr>
              <a:t>који је постављен на општинској згради </a:t>
            </a:r>
            <a:r>
              <a:rPr lang="sr-Cyrl-C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Фиренци</a:t>
            </a:r>
            <a:r>
              <a:rPr lang="sr-Cyrl-CS" sz="3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s-media-cache-ak0.pinimg.com/236x/f9/6a/f5/f96af5d3da39e6549e1a9100bb61bd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3168352" cy="2838054"/>
          </a:xfrm>
          <a:prstGeom prst="rect">
            <a:avLst/>
          </a:prstGeom>
          <a:noFill/>
        </p:spPr>
      </p:pic>
      <p:pic>
        <p:nvPicPr>
          <p:cNvPr id="3" name="Picture 4" descr="http://community.dur.ac.uk/paul.hodgkinson/wordpress/wp-content/photos/PalazzoVecch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556791"/>
            <a:ext cx="4200401" cy="5301209"/>
          </a:xfrm>
          <a:prstGeom prst="rect">
            <a:avLst/>
          </a:prstGeom>
          <a:noFill/>
        </p:spPr>
      </p:pic>
      <p:sp>
        <p:nvSpPr>
          <p:cNvPr id="9222" name="AutoShape 6" descr="data:image/jpeg;base64,/9j/4AAQSkZJRgABAQAAAQABAAD/2wCEAAkGBxQSDxQUEhQUFBQVFhUVFhUVFhQWFRUXFRQXFhYVFBUYHCggGBwlHBYWITEhJSktLi4uFx8zODMsNygtLisBCgoKDg0OGxAQGiwlICQsLCwsLDQsLCwsLCwvNCwsLCwsLCwsLCwsLCwsLCwsLCwsLCwsLCwsLCwsLCwsLCwsLP/AABEIAQMAwgMBIgACEQEDEQH/xAAbAAABBQEBAAAAAAAAAAAAAAABAAIEBQYDB//EAEEQAAIBAwIDBgQCBwcDBQEAAAECEQADIRIxBCJBBQYTUWFxMoGRobHwFCNCUmLB0SRyc4KSsuEVNPEzQ6LC0gf/xAAZAQACAwEAAAAAAAAAAAAAAAAAAQIDBAX/xAAtEQACAgAFAgUEAQUAAAAAAAAAAQIRAwQSITFBURMiM2FxMoGhwQUjQpGx8P/aAAwDAQACEQMRAD8AlqKdFICnAV3jigApwFGKIFAxAUQKIFOAoAAFECjFECgBAU4CkBTopACKcBSApwFIYgKIFGiBSAQFOAoEkbbmAPcmI+9dWAnG3rk/Wo6t6JadrABTgKQFOFAhAU4CkBTgKQxAU4CkBTwKBiAoxRAogUAN00K6xRosDKAU4CkBThVxUKKIFIU4UAICiKQoigYaIFICiBQARRFICnAUgEBTooCnCkMQFC7cCqWYwACSfQCT9hTqyvfPitLWgGzpfA/i5Zj1BYfWqsWeiOoswoa5aS24bj1u3bimCiCy4UfETJcg+sge0Vb2rgMdCRqjqBifpIrE90+DdzcIcowCGIkH4hDfXerxeOe0f1qgaMF151+EEgxJWSDjPSuTHNzjiNvc6csrGUElsaACiBUbs1wbYAOoLCzIMwANxg7VLFdXDmpxUl1OZOGiTixCnAUBThUyIRTgKQFOApDEKcBSApwFIYqNKlQIywogUQKIFXlQoogUaIFAAFOFKKIFACFOFAU6kAhThSApwFAxCjFICnVEAVlO/AANpgObTcHrjTH3J+tayKy3fm5y20A5iS0+QGCPqR9KozHps0Zb1EVXcpy1wEMfhczJkhQfz8qgcJxP6PeFxdSNObT8wuCeYBgIZTjBAicEkVbd1rS2uJsgupVkaZIgSlyUI8sTHrXTju7t0WrQxra7pfTzWUWSVuLPMg2EAwJ2rjNx1Ndzr70a/soWirNZAAcziR7Y6VOFV3YKabCoY1JhgDMGT1+VWQFdbKv+jE5WZ9VhFPFACnAVoKAgU4UBTxUWMQp4FAU4UmMNKjSpAZaKMUYoxWkoBFOApRRigBRRijRigYIpwFIUQKQBFECkBThSGKjSFGKQArz/AI/tJrulX5nQtnYQ2mJAGIKn6mvQgK8y4nBZRiDv88z671izjdJG3JpNtlh3dgcZaky2og+ko2AOm+1bO2ys7paJV00ypHJzTpIG0EqcjO/pWD7CuA8XbiRzDaNR3Xr7bVqf+p29d0NAY+JbZiArMtpdTEn4THiNuR1xXIxeTqQ4J19CouB1K61K61kgTIBjeZYn5jNWvDMCgIIYHYjY5qntXXt2lW2fEYPLBgQ3hsxJwTOARkeXyq44RAFwAJJNashJ+Jp9n+jLnY+S/j9nYCnAUAKcBXXOWECngUAKeBSGJRTwKAp1IYqVGlSAzMUop0UQK0lA2KQFOijFAAFGkBRikMQpwoU4UgEBThSFOFAwAU6KQFOikA0CvKuPnxGU76iD03LKcdMxXq8Vku+PZI8RbyxzHS4/iiQ3zCwfb1rJmoNxtdDXlJpSp9TM9iyOItNsNaz/AJipP3mr/tPs51D4mRxJB6S95EY/SPrVbwqBXT0ZTP8AmGwr0DtVQtq4/hl4VuVDDHEwMESYHQ7VxsR1JHWjwYm5xL29ZUxB4hgCJGPDtWzB6ggH5Vu+zJ8PM/MzGBMHciZ3qs4rsYXV1ADmnOx/WXEuGR6QRud6vktwAB0rXkI6pauxkzsqio9xwpwFICnAV1TmhFOFAU4CkMIpwoAU4UgBRo0qQGbAoxRAp0VpKBkUYp8UopDGxSinxSigBoFECjFGgBAU4CkKcBSGICnCkBTgKQAAqj74f9uv+Iv+x6voqk74f9sP8Rfwaqsb038F2D6iMTbv5nI0n6wd69QJkkepn+deWXBg16e7AiY3zgxXAx+h3MMJJ+h38t96nxVWxPnOfn7/AJ86tRW3+Nf1L4/Ziz6+n7/oQFEClFOFdM5wgKcKQogUhhFGlFECkAqFPilQBnYoxTgKMVeUjYoxRijFAxsUop8Vzv3VRSzkKo3JpNhQ6Kq+0u1NBtBNLm5dFsmRCwRq23Odqg9s9uhbl20SFUWjByXd7iSgA6b1n+yOJuXLvDpCqiONIjEmJY+ewrFj5mk1E24GWtpyN7avSrE7Ln5ecV04biFf4T0mIIP5yKgXA4BgfEIMNqx1JBjpIxNLhOIW2cZJMFTK/wCZVbJ6dKz4WfflUvu/9cF+Jkl5mvsi3AoxVX2ZyQGMCM564zHzqVwPEM25WJYbQcEx1yIAz+Tqw85CaXu6M2JlZxv2VkuKo++P/aH++n86t+H4kPMSIZ0zG6MVOx25TVV3uYHg3ggw6AwQYIaD85qyc4yhKn3IYcJRxI2uxgXuAyAZI333gH8CK9MsDkXrygzt08vzvXmD9fv516p2FwZvIonSFt2mYjOXXCgTvg/bzriY0W6o7MHV2cXb8kVb29h7CoPaXBPZPNDKxgMBpgieVx0MAkZz6VO4Yyi+w/CtP8fcZSTMuepxi0PAp0U4ilFdSzmjQKcKIFOApAAU4CkBTgKQCpUYpUDoz4oxRijFXlIIpRRiqbtvt5bQdUg3F0g6gdI1f7iBnyz8qhOairZOMHJ0iw43jFtBdUksyooG5LbewwTPpWQ7f7aLG9aMswu8ggBUW35+ZJ/IwKq+O4xnuXdBw9wXNeQ/LqCgHoIc49tqhhgAwG6jV8sxmufjY7lsuDo4OXUd3ydrjF313G1u2/kIEAfTAAqZ3auhuLTHw3NMHrCzP3qnBZjZYjoWPlJX/mrjurbI4pNImWZ5JgT4Z2MHy8qyT4ZrjyaXvL21+ioj6A+piuksVAAEkjqTtU/jeMtpYNy4f1YVWOqThiAAIyfijb8aj9q9lpxC6byOyiSGUkwT1XTJPzWo/aXAC9w5sI+gwgEnm5CDDLAIBx8x8qyLTS/JdvuTrSo6qbZ5WAK6Tyxj9nYnPQE12XV1IxM6pVt/3l28sL5/KoTgrlvs9rPxXBadQFnSSwIAnBnIPSufd9rlvs8+Ira0F0w4MrExg5I23o90+obcUW/DtoMwQZJJjUpLZbA5pkkzHWofaPAm7w9xbZQuzF4nIm94hEb9TuP61F7s9pm9wpuXIJRnU6QBqCgMTHQwx+lWHY/aK8Tw4ulYQEhhcghSkFuYY2IPt7VLXJbPo/yR0x5XYoe2OyQnBqwtzeGnUU1GdwSQPlmtn3Q40J4QbAuWrUGSOa2h5PUsDj+55modm6rqr2XLK0EMpDLGBgmYg+0RSKkAhlRwPUocHcBpzsdxv9H4jDQa/vDnh3BzCkhiCOZTqQGMTIAnrJ86rOB/9NfaqZ+Pdl0F7pAgw+c4nUwwfPJJp/6WxS2EOnSTqYFShGloz1zp+tasvjxjJyfYzY+C5RSXcvxThVTc7VhkChXlSWg5DArI9N/Kpy8anim3J1COmDIBx8jXRWNCXXt+TnvBmun/ACJVECmWrqt8JBiQYIORggxXWKnZCgAU4ClFOAosARSp0UqVjM/FGKQFGK0WU0CvN+8Tf2q8SSAGOP7uJ+1ekxXlvbwL8TxHQFnEnaTcP9Kx5t+VGvKLzMhcVdOm4FxAWCP4p2HyrobPO/XUAI9BO56b/auotjmY8oO5O8AfauN3iwMIP3hPrGPvXPOidGRUWXOFAGkbDoMdf+Ks+7PFKeLE40lgI3J0NB+tZtgWy2ZXPX4cf1+tWXYi6OIRjgTb+5g469T86jKNxY1KmbTi+83h8VbshJRgssYkasAADyEGncJ3n4e815XBVbYZtTAEEJuY+4HWuvaHZSNxfDlH1AnJYDlKJscBokTmqg92v1vFhlg2rJYAE5aJGOoIDY/4rOsOFFmt2XfDcdw9y0LqXNCatO5QBtwCj8sx6VLNhpwwODuokg75WAB/l8q88u9nMOCU6SB4hM5wQAoHylvrUxHupxdjnYBUtrpkxpABf3GWG3T0pvCfRhrXU2A4QIGC2gqvqLBNMEssMThTPsJwKhcL2ZasWHs22Kq2v/1CQZdAuAwE/nPnQ8H3l4m3bvl4dgV0hgOUltgAASNMn/KPM1bWe9yzw6vbM3RLkHC85SQOsxPp61Fxmh2mR7vYt232W9gc9zVqXSSJ/Wo06pGYBMTGOu1d+3+PvWeAtuG03R4WosFY7cykHzIgmp3DdscK/jEN4YtGGObYPNpkEROcTvt51O/R9VuUfUpAIHKwKwCIiCRt1NLVv5l1HXYre1e1xYS0+nULrojQw5Qyk6vU7cv3qR2hxNu3dt23nXdJCQpMhAJ5gMHI+tHtHs4XFCXUDKIZdLMpBUaQQPn+91qLx/A+JdtXCWQ2mJAK4y6NMgwGhSszgMcULSDsmQNWkPmA2mQxHTUVOTmRM0kLo2vdpHNOcTGDiPn0qvbg3PHrxAZSnhG22xYTqjpkTHWm9nPdW/xYcPokPZLElcq3wTuPh5Z6etNWuGJ0+UX/AGAYvMCMt4jHB3a5rIHTqetaIVku5vEvcW214Rc51YAQMavIkDAGK1wrq5RvQ77s5maS1quwRTqAo1pM4aFGlQBQgUYp4Wo3G8fasoWuOAFidyRMxyrJzB+lXtpFSVncDNeT8dxAV3Y8zFnPpMz8t63HanebwzeW2hLWlUhmBKlmZQAVEEDm6kbRXnTLqYE4Jgn54NYc1JSpI25WDjbY25dZz1jPTpuPwFPt2cz6offzxXW2ke4j6gR/OuhGfashsBbQD5SPkTP9KmdmIDetf4qf71qPAmJB2mOk9PepPYL6uItGAo8S3AG4nSfnufKoy4Y1yekF1B5jq/ZbByNMgZx1imWHQSUBEco0lgVAyCdJE51Y9ak8KkuuokjUTkZkAkgqJmoHFcU88NrYM0XbbnTDv4dwqHcYJ1DJHQ7RJFY4wbi2i2UknTFd4FWsNajkOo7KQpY7gxI36nz6bc34NX4i3d8MEpIYZAcaYHKZ8/mKllVCs7BiiDU0MA0alDuZmQFJb104zTRdC3LlsSDaIUM2CJyJgwZkEHqG6GQGnPTfQHpuupTP2Db0cSoHxFWtYnCgwDpmDmPoagN3fIu8IVIM6JUmNLgFyGHQY/GtRcVzJBQBQW06lViqwHYAxKyY+YpeIIkGQwBhjqWc5IOc+vrTWIwcUzDN3cuBOK1KR4ZUMAQP3mkjrlUz606z4tprR1EeFwtxwOnMrXPnl1+grVcPwirb0W7lwDUS3QOpZj4T52g6R1wKkGyrNnYW2s8wGkowhh0J95xNWPET5IqLRl+ze3r6foyu2pSlx7hOWKywEnzAVj8xXaz3xbRYL2gTdZg8FgFUFQNPnOo9f2D51af9Dtk2/wCG01o5IJBBGrYgEZx1kbVGPYChOFXIKPzmCVIDM8rEyw6jelWGx6pI5jvNwzBy4ZdFzwwSuomdXMIyBCt67VYpftsWCXcoQGlgYJ2nXPtWa43u4/hvBVj+kKOksrABXUHMAufr71F7T7GuIOKJUiLtsEeeosRvuDg/Sjwl0YeJ3RvOzlYX0J0nMYGncEeZk5rTV593NF1uKuhmJC3EPNJgIM/UaRXoIrfk01F33MGbaclXYcKNIURWsyipUYpUWM8Q4fjrqTouOvkAxj6VwbjSyuCZ8RgzwBkjV+0f7zbUZzvTUQeGdTQZAURvg5JG2Aa56Z05HK/cd2LMckzqaWJJ9dvtR0+eT+etSAy8qhc8pLTvq6R0ri95rgJczygbQAPDGBHqT9adNkUxrP6STtG3xCSfvT7aHWJ2kD/UqNk/M/WnKuI6c34pH4H60QPxn6AL/KjYNxtm3CyOs+XkY/Gp/YCTxNgCBDJuP3QP6VEcjHX7RU3sBJ4q0PNp6DAk4JBjaq5y2ZOK3R6NbVkuzKsZJC7kyNM4aKi8WrubQK6ShuNB3Y3WLQFIGRNdLWJg6j/EInO+32qPwnai3TfRQym2+kzs2kyNMMcdcgGscZySaXBdKCbTZIS4Bbugg5tsFxMkgnLLMddzUfiGH6VecE6GKaSSRMW1EjVkwQRXa4bYQsxZQCx1ETAUdSNs9NoE05OIQ25turBshgSZ9hMEY/8AFCm9Gmg0ebUSLfCrcW3KqQRxCZEyHSGB8wQBj0HlVR2Bc1cOk51RJxJJaZJ69Jqf4YMkBVMxgQfIQfamLZNsYBWIJE4gZGkbCAPxqUppxSIxhUm+5z4q3o411AOl18QqSNy5EL8x9/ICu/D2gSomJI1EROkxifUAf6euK53rGthcuM2rAnTsFbVpIUicsZO1Lh9QdebXpIJEaWwANiMZE/OibTlaCCajTOaqddxCea22nAzvqBHqZI+m1PuHGnBCsWXJPNEHp5E/X0FK+zm9cuKhKu2xgnUABEGfnjb6Ux75EyG+E5ORuQB55GfSdqjLnYkuNxIWVoYqZXUNBDBgGIIMHpBGfI7xgtanlYaUfaAQGg7rmGggGP6U3tO2q8Taa2N24ySvUl0uCTtvcc/M1z7SQqLTBmhrtosuolYa1dTA2E+Av3/eabHh1Kk/cgp3FNlv3csELcdwPFcqbhEQTpG0f+TgmrkCs3w/bNnhQf0h/D1sAsqZMTJgDpIk+tWFnvLwj/DxFrPm2nf+9FdLLzXhowY+HLW9i2Aqt4zvDw1okNdUsP2Um43sQkx86hd4uJ4e/wAJcUXLVwiCAHU5DCYE+4ry7i+0tDspfSqmNNsBTpEzLHMxG3maeJi6eAw8FS5PSG7+WAY8O/8AS3/+6VeTf9Ss/tWyT1OtsnqaVVeNMu8CBNRhp/PWTio7uTgA4gk/6v6iuLE6Rk7+01IQ8xnYDfeajJ72iaXRitaiSxIB6AdIM7n3p6qFge2ft+Apgc5n7e+KNvECdgBPn51EZ0Bwff8AOKaxwMz+fKmA0GbyoA6jPQD09Ks+7Yni7Xu2Nx8DedVQPrG/y96te6xH6Zb6iXB+SsD+feoT+lk48o9CbcZImDBDAkjfqZ964qoXYAkmCY3Oyg4kfWugs6jhjEFuWC40iYUYlj0HttXG/cRbiaX1K6BlgQYJ5SMww22+HEjIrEourL3JXQr1jOknJmR8MAqcGMHJ3/CmcJwwsqLarAQbEnzJwTM/+Peu/gzpUOoAganaF520oskfFqKgDzPvTPCi4yXANaRgFWE9NJHX7iNhSp0FqyL2rwr3tGm4bWh1eRI1KpMpIIxB2IiIqYJnBIOCM5kYG+2ARtsfUUWR4chGIXykkMDMQPQGaaj6lBA5QJDSPSOY7xGCdqYDkuTlTgqQ8SebVykj2gfMUC0kAEesDJ9/P5VD4O+91vFU/qHS3pLT+05hyBESCsAH1wZqx7Q4YWWAYlpAbEgc5I2nfFWSg+SKaIa3gWJWGKkqQPPeNPsevnIrs25w24xyhfeP6j+VR9IF57mIcoYkcpVFXzg/Dv0pI2YxBUHoYORnz9ag+diSFKu+kMgKgEoQJycSB1GM7Yp18zAMEAgjMjl1RIMx8bYnqfOqzieEf9MtXAo0zcBYGSFa1EMAZjUPLyrn27bYG1cVXOm4h1LqIhnUMJjYgkfL0qVb7Mjfci9/LjpatsFBKvHMDAJE/M8vtWP08RcPPc0AiYWFEHEcsT9a2vepF/RTCkFXQmTJMg5/HP5OfscM58NwoQKFksQoOmD0k+dW4cqiKS3I/B91HdCyPdVVdkLBWKghC0kDbb71X9pdjm0w1v4hZS0wZ30wZO8AV6b3Huk2b6a1E3FOoBiOa3oJGZ2qn/8A6J2eVXhpui5zXE1bEByhlh5DP3q6M72KWnZi/wBFT1+39KVMcgEjSD6gb+u9KluStBcmBtGIipAI3+v/ADUTh9k+X4edNS8eck9MenM/9KsaIWTgYM7Y+v1rl4gEEnc/XrAqFaM2yD++oyfIgH8KkWNOhemxjcjlb084ooLHhzqiOm/8qYCSHnoDEdIXVUgLJBjbz+VAcNAMn4hkemnTTFuMVRoYTPMw/wDnFXPcsf2u3GI8Q4/utVZ4SwcnqfmTP41cd0ra/picsgK5/wDiarxPpZOHKNl27edeGuMFE8vKupf/AHFGSsE49ay3Yd6eOtjSAVsKZljMpYIwZ2mttds2zBFtUw3wgmT64+4rg3CoTInUAQIY4xmObbERjb0rJGVRouat2VHetl/RoM5cRogQQGKn12mRXLsC5PFcSQzEm4SS0fEdzud4AnHTyq84ngUdIJLIM6SQ0e2oHOfv61ys9lqrM6kSxyYQaowTp0xOenlvQpeXSGnzWU3eLtJrd5Qt42gbF1SAGEaySbgKgw0qIYc2apU7U4i7ZCglgUBcAb61z7Ay2wET61quN7CW8ZeGKqVmGBgkyIDR1Oay/aBv8OqW7VqVBGljpkhRESJG2TP8qshJUkuSEk09+C17nu6O1oAklLEhtoUPHKfIp08/StJxF17lwsxEyF6rghY5Y9/ya89Xtq6tyW4fQXAEs0DALz8I8+npUy9207IF0lP2pWNWcgCTj87U3GUiTxE938f42NLxPaFtL2lnHnqIErkhkeCc43n64JlgK2w1DBkGZ6mCNzt75rz6/eliYImP3TEA759qVjjXQyjOvtq9s4g05YHZkI4vc1vFcZYRpDv4ouLadWXk5rfialYHAGVk7spGJBqNxfb9tbjLqwBOCBqggEKQM5Iz1LR0xj+O427cuy8aQ6nCgY8PSS2ASZ86i9pQy4y0EDPTB29wKksBdRPFfQ2XbXa1u7w1wWyNRA5HUrscnHkp+x2rMJd0LFy6UJWQFUHEEZJ/lXK9eENmcHr6H1pccNSWo3kj70LDUdkPVe5re53Zi6r6s90wiXAUZgdyDCjcwajd6GDWwVPFMqMsG/8ADDKwPKQGUzA3I39KsO6N3+2MP3uGc/NdvxqL3uUKLkDdFwPNLtgMY6fEc0lyBjWvGdqVcmYz+1Sq2iNs5cJxAOkEtO38seVS7XDiM595PrXS33euW21Ah42j+n/NA3InViN5xHvNTZBNMclsfu/ajrpqtifP+lRrx5fz5ikhk23eyBjr9ox9/tTLN3WurIAGP9UEH7Uy0x1QBMjoJafSukMoKkETBCkR5Zz7famIuO7fZD8Q8rb1oDDcwWf4dwfLbbzFWHYfD+H2rctgG2EN1VVyCVCmFDHYmI/qd6f3HuaGD6l0JqdxOQC6WgDjqSCB6V07LYXO1rxUzIZpmcwmoE7HM/SqMR8r2LILdGuS6w+IKQdxG5GBIPyqr7w9oGwVIWQTzBdKgZC6gDOrfbAqawmZKmSYg7dQNo2qp718I721CAuRuBBiGUxPWB1rNh03uXTtLYuVuSskbGOqiSTj0EAn2ro1xcwsSxyTgicwDv8AjTHSJIncxsRlpHn0qJ2hxiWRzsdpAAljjfSfQ7+ntS5YxvE9ojxxZ81LcwxEBviOARIMdOhxULtXtu0vKg1MpnXJKqxncjfE7euaynF9ptd4wMwATSQAJj4QMt122prP7b7Rj0gCtUcFbWUPEZ046+LlxtR1xyrsAPRQDyj+VcLl4BdTsTGJyfx3qBwJPiXZEcw8x59em/2qTxKakZQYkeeD6VekkVNjbfaFsmNUE4GGGT8qfbu74BgYEgEyw3J96q07LMg6hIIMe2f5VMS5Bzn8adIRY29ZR4QDyAhwxG+phgg7YqAbgZdQVhmPiBE9RtII/nVtwfaJWySNWkEj4xM+3zFUPad1CjaREmSMbzv5zNMSAzSGx0PvtUP9KdlXSrDROQQMzvUjVIE7efpGYri982bQeJDzEFT8UlftUGiaZacD2txNi4jIqa9BQatTSpiZg77Vx4ntS49k22C6iJ1C5d1ZbWZU4NV1ntkMVZv2TMYPXb8K6/8AVLbAKZnoBpgGI96FBdRuTvYjm035NKu4pVGyVGx4XtBGUGQDsVO89RHWofG8TadT4lptIkExJA9HQyPY15zwXaDq552gqyg7fEZJ9PferewEYhjcYF5llaFViZknpiceZFX6rKdBf9odlqyf2e8sg/C50t7T/wAVXgQSD0rScFY4O6FHi3rdx5AceG1o7AMCSDM433PtFR2b2c5uKVBbnK5EkEGQXUzggHORIiar1JuiVNI48BxC27gZzCiSTkxynyzXbj+JF4m7blreFDQQNSgSMjFM7V7GdVuBZZRb8QNpYKVA/WDVsCjAqZ8p8qkd0eFItotwMbVwoCcNbAe95TJMI3MuVI+YG6QfBd9yoIuKZU+H4oYeaXVCDHSZJ+vSo/cJv7UTO1pupH7S9asrXC30lJvanu6ZttKtzGLjiQBsCJwZHytOM4dLF27cQoly6fD1MVVU0LbZ2Zv2ZUh/LaZms8nz7l0S04i+uhQqQ087a+VjmdMnGSTTGvhAWZhgDcjT/DqjfAOP6VnLnfSzJUadepAmh0C3CyqT06M2nqZmofaYvG63iCW1TARgANP7x3jABMAQ+0Gqo4TfOxNzrgsO0u3mKgWQoDMRrxEsd1X57nas/evyS2oycEkkk43J+dHguDZ8shgGRqDA5MgxjBg59DXN+HJaFXGSpxpK7GCd4Jj6+RjRCMY8FUnJkG/ch7Ugzq6dQcGfqKlOTI8j1FEK2kGCFJZZyNJAylzaGjp+Q3mUkwOWBKlWHMuoZB6rPymrdiumcnuAsQGG/nJEedN1cv4Y+tcW4V0vMWUQZWZUrJBO4PkpPyrqQNicjIG9MKGM2B5gRHp5z8zXJ26CYHpNP4qVZg4hlPMDusdCJ9Kg8RxapGqRMHbaROR86AO5v6ku2WwG0aWz8bAkA/O2DXO1clRvkCak8BZV51AkypGG/wDbMgiB65HrUYsqa4EqAwAzK4ld8+n9adCGlyK5ceC3DJsI049gR8pkGncHbNx4AhZA1n4csQBPqRXRnwV0jAMjoPOT8x9aFyOnVlN2YuW1bYP3/wCKZxt0rdAGBy7gT61LW0Vc7CcAAjOYBA8qkdoIZOoJzEBc8ykaiftB/MUAP8X8zSriVX94fQ0qjpJ2ZzhVJJjoCfpUvh7n6l1OwGPUs4qPbtlQx9I85ny8qsOHuzYIgQCAD56mlv5VJECb2H2y1koSC0MNAzAGqWC+hxWg7o27i3ZuHxDpKgE6tL+KusADZwpLez1nrLBklolWlUzBgbDOJx9asuy72l73gkc6XQA+DbZ1EQ0fs6THvNEe5KV1Ryu3nvseH1oqi3kNgM1lSwGrzLQANsjyq64Xh7vDcMiC5qt2/EdkG4LwSwE8xABEDaT5msr2PdJJJKADaMe3ywKsOFuEIWA2bV58xBzn2HzqaimtyKlKLtOgcT2450hGIAJhlBRzPNDERiNs1BPGMccw1HPMSDMAz54/CrjvAixbFteYoCTidhACx6keselZ292eVm5ICjSIMhiQiFoEbAt9j5VBbKhuTk7Z17VYo1szBVpB8oIIIra8Z3kuNdZrd0W3ZFLC1yqWCBRsd4Usc7n6ZfsDhsElVuDkbmUGNSggAny9KHa6zduBRpQMuAdEal1iBInAMfQVJrayOreixs94r4FxgSQEK5yCpIHwkHYyfTeuXD98LgZbjKz6VdIcIVHigAxCiMLjaOlUKqbmoWyFASWJOGAYQR1nMx5A+VS7fZOrh7rp4rsCgtALhgWOsnfYgxny9qhS7D1PuWPF97r113PKC5OAvwgkzJMzynSSZJFdk7wXuIF5W/bt+I7KFUObawGuQIJC6gIj4qytzh3tyHGlgAWB6TEAeZ5p6bHyqy7E4jSl8k72LtuBvztatzE82LjGP4KOCTk2TuC7cdheV9JXwVYHSAf1RBAU9ZIBkyfWqqx2iS5ZZAkZYzpiYCmPtBqL2XwBvuUDBSFJBYwuCJDN5adW25gdaiPdwAMD+fWixWbq2r8UzOzosm80LAXU/OcdBqb35jWd7R49rt39Y2rSQvuF5d/kKl9wuOK8TDMugo5IbZoQlR7zEe1U/CRqBbOATO0mBnz3pt7bEo2+S9scfNo6gIRSioJGbg0gg+hVcenrTeOCOJL3NelVLSNJ0gKOWJ2UdZxVZ4oDSrAE5jMGSJ2rpxF1WQx5UarRGUaJPCdrCw5tQY5Gbcgsul4jykCpV3hLt7UwhtC6ASRJBAYdPJjn1rNmzcuX9MfrCYIOIgRJ+QrbdjcM1m0AzAsQJgAgRIAGPKpRimyMsSWlRszF6zHCpcO5YgEbwJEekQT8xUS0jXCeXGrdRgNsJ+o+orVcZ2QG4fwgSSCzqcDmJJg+mYrMdnXmGpQQMq0NAyp6SCZkbelNqmRTs6G0P3m+Qx8s0qvrPZNtlDaWyAdz1E+VCnpQtZlkczU26f1QP8X4A0qVVlhL7IbVvnm/kKmuNN67px+sbb/D/wCT9aVKp9AZl+zzz/KtJwfGOt0KDAI2gdBI6YoUqUeBHXjOJc3EJY7/AIZH3rrxdwuiBjq5iM53WlSqLY0QuFcrfYKSAAuBtgYrl3l4hhdeDGLZxjKqADjrGJpUqmvoIvkavENOnUdJtgxPXScjyNWnZPFOLagHEbQOuaFKhch0K/t1ybpJ3KkH1gLH4mpfdHhkuLdDqGB0qZ8oLR9QKFKhchLgru7qjWvqrT/pNRu1rCqBAiIHyoUqj/aHUk92B+tPrab/AHrUDhsj/T+NClUXwThyO4j4hQN0syljJ2nHQRQpU0E+S64Exxzx5f8A0WtDrMb0qVXQ4KGFTWH7Y/7i5/iN+NKlSxOBw5NnwFw+Dbz+wv8AtFKlSqxcE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4" name="Picture 8" descr="http://upload.wikimedia.org/wikipedia/commons/d/dc/Firenze.PalVecchio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556792"/>
            <a:ext cx="4223518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642350" cy="6337300"/>
          </a:xfrm>
        </p:spPr>
        <p:txBody>
          <a:bodyPr/>
          <a:lstStyle/>
          <a:p>
            <a:pPr eaLnBrk="1" hangingPunct="1"/>
            <a:r>
              <a:rPr lang="sr-Cyrl-CS" b="1" smtClean="0">
                <a:solidFill>
                  <a:schemeClr val="bg1"/>
                </a:solidFill>
                <a:latin typeface="Times New Roman" pitchFamily="18" charset="0"/>
              </a:rPr>
              <a:t>Најзначајнији научни проналазак у средњем веку је штампарија Немца Јохана Гутемберга у Нирнбергу средином 15. века</a:t>
            </a:r>
            <a:r>
              <a:rPr lang="sr-Cyrl-CS" b="1" smtClean="0">
                <a:latin typeface="Times New Roman" pitchFamily="18" charset="0"/>
              </a:rPr>
              <a:t>.</a:t>
            </a:r>
          </a:p>
          <a:p>
            <a:pPr eaLnBrk="1" hangingPunct="1"/>
            <a:endParaRPr lang="sr-Latn-CS" b="1" smtClean="0">
              <a:latin typeface="Times New Roman" pitchFamily="18" charset="0"/>
            </a:endParaRPr>
          </a:p>
        </p:txBody>
      </p:sp>
      <p:pic>
        <p:nvPicPr>
          <p:cNvPr id="8195" name="Picture 6" descr="Johannes-Gutenber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16113"/>
            <a:ext cx="2976563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tn_FranklinPress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844675"/>
            <a:ext cx="30448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594</Words>
  <Application>Microsoft Office PowerPoint</Application>
  <PresentationFormat>On-screen Show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СРЕДЊОВЕКОВНА КУЛТУРА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&lt;egyptian hak&gt;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СРЕДЊОВЕКОВНА КУЛТУРА</dc:title>
  <dc:creator>CS</dc:creator>
  <cp:lastModifiedBy>Dudovica Dudovica</cp:lastModifiedBy>
  <cp:revision>31</cp:revision>
  <dcterms:created xsi:type="dcterms:W3CDTF">2013-12-03T20:44:20Z</dcterms:created>
  <dcterms:modified xsi:type="dcterms:W3CDTF">2018-01-22T08:25:05Z</dcterms:modified>
</cp:coreProperties>
</file>